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32" r:id="rId1"/>
  </p:sldMasterIdLst>
  <p:sldIdLst>
    <p:sldId id="256" r:id="rId2"/>
    <p:sldId id="257" r:id="rId3"/>
    <p:sldId id="258" r:id="rId4"/>
    <p:sldId id="259" r:id="rId5"/>
    <p:sldId id="261" r:id="rId6"/>
    <p:sldId id="262" r:id="rId7"/>
    <p:sldId id="263" r:id="rId8"/>
    <p:sldId id="264" r:id="rId9"/>
    <p:sldId id="265" r:id="rId10"/>
    <p:sldId id="266" r:id="rId11"/>
    <p:sldId id="267" r:id="rId12"/>
    <p:sldId id="270" r:id="rId13"/>
    <p:sldId id="271" r:id="rId14"/>
    <p:sldId id="272" r:id="rId15"/>
    <p:sldId id="273" r:id="rId16"/>
    <p:sldId id="274" r:id="rId1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7" d="100"/>
          <a:sy n="67" d="100"/>
        </p:scale>
        <p:origin x="-147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EBF2566-31F4-44CB-8E01-00DF36E14DC2}" type="datetimeFigureOut">
              <a:rPr lang="ar-IQ" smtClean="0"/>
              <a:pPr/>
              <a:t>04/12/1442</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B55FA25-EDF8-4C07-AE89-E82A3C96C817}"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pPr/>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BB55FA25-EDF8-4C07-AE89-E82A3C96C817}" type="slidenum">
              <a:rPr lang="ar-IQ" smtClean="0"/>
              <a:pPr/>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pPr/>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BB55FA25-EDF8-4C07-AE89-E82A3C96C81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BB55FA25-EDF8-4C07-AE89-E82A3C96C817}" type="slidenum">
              <a:rPr lang="ar-IQ" smtClean="0"/>
              <a:pPr/>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BF2566-31F4-44CB-8E01-00DF36E14DC2}" type="datetimeFigureOut">
              <a:rPr lang="ar-IQ" smtClean="0"/>
              <a:pPr/>
              <a:t>04/12/1442</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BB55FA25-EDF8-4C07-AE89-E82A3C96C817}"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EBF2566-31F4-44CB-8E01-00DF36E14DC2}" type="datetimeFigureOut">
              <a:rPr lang="ar-IQ" smtClean="0"/>
              <a:pPr/>
              <a:t>04/12/1442</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BB55FA25-EDF8-4C07-AE89-E82A3C96C817}"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EBF2566-31F4-44CB-8E01-00DF36E14DC2}" type="datetimeFigureOut">
              <a:rPr lang="ar-IQ" smtClean="0"/>
              <a:pPr/>
              <a:t>04/12/1442</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B55FA25-EDF8-4C07-AE89-E82A3C96C817}" type="slidenum">
              <a:rPr lang="ar-IQ" smtClean="0"/>
              <a:pPr/>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EBF2566-31F4-44CB-8E01-00DF36E14DC2}" type="datetimeFigureOut">
              <a:rPr lang="ar-IQ" smtClean="0"/>
              <a:pPr/>
              <a:t>04/12/1442</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B55FA25-EDF8-4C07-AE89-E82A3C96C817}"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43852" cy="1033457"/>
          </a:xfrm>
        </p:spPr>
        <p:txBody>
          <a:bodyPr>
            <a:noAutofit/>
          </a:bodyPr>
          <a:lstStyle/>
          <a:p>
            <a:pPr algn="ctr"/>
            <a:r>
              <a:rPr lang="ar-IQ" sz="3200" dirty="0" smtClean="0"/>
              <a:t>       نظريات تستند </a:t>
            </a:r>
            <a:r>
              <a:rPr lang="ar-IQ" sz="3200" dirty="0" err="1" smtClean="0"/>
              <a:t>الى</a:t>
            </a:r>
            <a:r>
              <a:rPr lang="ar-IQ" sz="3200" dirty="0" smtClean="0"/>
              <a:t> الحتمية التكوينية </a:t>
            </a:r>
            <a:r>
              <a:rPr lang="en-US" sz="3200" smtClean="0"/>
              <a:t/>
            </a:r>
            <a:br>
              <a:rPr lang="en-US" sz="3200" smtClean="0"/>
            </a:br>
            <a:r>
              <a:rPr lang="ar-IQ" sz="3200" smtClean="0"/>
              <a:t>النظرية </a:t>
            </a:r>
            <a:r>
              <a:rPr lang="ar-IQ" sz="3200" dirty="0" smtClean="0"/>
              <a:t>الجبلية   </a:t>
            </a:r>
            <a:endParaRPr lang="ar-IQ" sz="3200" dirty="0"/>
          </a:p>
        </p:txBody>
      </p:sp>
      <p:sp>
        <p:nvSpPr>
          <p:cNvPr id="3" name="Subtitle 2"/>
          <p:cNvSpPr>
            <a:spLocks noGrp="1"/>
          </p:cNvSpPr>
          <p:nvPr>
            <p:ph type="subTitle" idx="1"/>
          </p:nvPr>
        </p:nvSpPr>
        <p:spPr/>
        <p:txBody>
          <a:bodyPr>
            <a:normAutofit/>
          </a:bodyPr>
          <a:lstStyle/>
          <a:p>
            <a:r>
              <a:rPr lang="ar-IQ" dirty="0" smtClean="0"/>
              <a:t>                               </a:t>
            </a:r>
            <a:r>
              <a:rPr lang="ar-IQ" dirty="0" err="1" smtClean="0"/>
              <a:t>الاستاذ</a:t>
            </a:r>
            <a:r>
              <a:rPr lang="ar-IQ" dirty="0" smtClean="0"/>
              <a:t> المساعد الدكتورة </a:t>
            </a:r>
          </a:p>
          <a:p>
            <a:r>
              <a:rPr lang="ar-IQ" dirty="0" smtClean="0"/>
              <a:t>                                  عفيفة طه ياسين  </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58204" cy="5411807"/>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ar-IQ" sz="3600" dirty="0" smtClean="0"/>
              <a:t/>
            </a:r>
            <a:br>
              <a:rPr lang="ar-IQ" sz="3600" dirty="0" smtClean="0"/>
            </a:br>
            <a:r>
              <a:rPr lang="ar-IQ" sz="3600" dirty="0" smtClean="0"/>
              <a:t>2- النمط الرياضي : </a:t>
            </a:r>
          </a:p>
          <a:p>
            <a:r>
              <a:rPr lang="ar-IQ" sz="3600" dirty="0" smtClean="0"/>
              <a:t>يتسم بالبناء العضلي  القوي , وتكون العضام متينة  والصدرعريض ا  والكتفين عريضتين والمعدة قوية والارجل والافخاذ قوية , والخصر معتدل ويكون الشخص متوسط الطول .      </a:t>
            </a:r>
            <a:endParaRPr lang="en-US" sz="3600" dirty="0" smtClean="0"/>
          </a:p>
          <a:p>
            <a:pPr algn="just"/>
            <a:endParaRPr lang="en-US" sz="3400" dirty="0">
              <a:latin typeface="Simplified Arabic" pitchFamily="18" charset="-78"/>
              <a:cs typeface="Simplified Arabic"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6000792"/>
          </a:xfrm>
        </p:spPr>
        <p:style>
          <a:lnRef idx="3">
            <a:schemeClr val="lt1"/>
          </a:lnRef>
          <a:fillRef idx="1">
            <a:schemeClr val="accent4"/>
          </a:fillRef>
          <a:effectRef idx="1">
            <a:schemeClr val="accent4"/>
          </a:effectRef>
          <a:fontRef idx="minor">
            <a:schemeClr val="lt1"/>
          </a:fontRef>
        </p:style>
        <p:txBody>
          <a:bodyPr>
            <a:noAutofit/>
          </a:bodyPr>
          <a:lstStyle/>
          <a:p>
            <a:pPr algn="just"/>
            <a:r>
              <a:rPr lang="ar-IQ" sz="2800" dirty="0" smtClean="0"/>
              <a:t/>
            </a:r>
            <a:br>
              <a:rPr lang="ar-IQ" sz="2800" dirty="0" smtClean="0"/>
            </a:br>
            <a:r>
              <a:rPr lang="ar-IQ" sz="2800" dirty="0" smtClean="0"/>
              <a:t>3- النمط  (البدين): </a:t>
            </a:r>
          </a:p>
          <a:p>
            <a:pPr algn="just"/>
            <a:r>
              <a:rPr lang="ar-IQ" sz="2800" dirty="0" smtClean="0"/>
              <a:t>وهو الشخص القصير السمين يتسم التكوين الجسمي بالامتلاء في منطقة الصدر والبطن وتكون المعدة كبيرة وتتراكم الشحوم تحت الجلد وفي منطقة الجذع والبطن خاصة ويكون الطول متوسط وقد يميل الى القصر , والرقبة قصيرة ممتلئة .</a:t>
            </a:r>
            <a:endParaRPr lang="en-US" sz="2800" dirty="0" smtClean="0"/>
          </a:p>
          <a:p>
            <a:pPr algn="just"/>
            <a:endParaRPr lang="en-US" sz="2800" dirty="0">
              <a:latin typeface="Simplified Arabic" pitchFamily="18" charset="-78"/>
              <a:cs typeface="Simplified Arabic" pitchFamily="18"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232"/>
            <a:ext cx="8258204" cy="5268931"/>
          </a:xfrm>
        </p:spPr>
        <p:style>
          <a:lnRef idx="3">
            <a:schemeClr val="lt1"/>
          </a:lnRef>
          <a:fillRef idx="1">
            <a:schemeClr val="accent4"/>
          </a:fillRef>
          <a:effectRef idx="1">
            <a:schemeClr val="accent4"/>
          </a:effectRef>
          <a:fontRef idx="minor">
            <a:schemeClr val="lt1"/>
          </a:fontRef>
        </p:style>
        <p:txBody>
          <a:bodyPr>
            <a:normAutofit/>
          </a:bodyPr>
          <a:lstStyle/>
          <a:p>
            <a:pPr algn="just"/>
            <a:r>
              <a:rPr lang="ar-IQ" sz="2800" dirty="0" smtClean="0"/>
              <a:t>وفي ضوء هذا التصنيف وفق الطراز الجسمي </a:t>
            </a:r>
            <a:r>
              <a:rPr lang="ar-IQ" sz="2800" dirty="0" err="1" smtClean="0"/>
              <a:t>درسكرتشمر</a:t>
            </a:r>
            <a:r>
              <a:rPr lang="ar-IQ" sz="2800" dirty="0" smtClean="0"/>
              <a:t> حالات مرضى </a:t>
            </a:r>
            <a:r>
              <a:rPr lang="ar-IQ" sz="2800" dirty="0" err="1" smtClean="0"/>
              <a:t>الفصام</a:t>
            </a:r>
            <a:r>
              <a:rPr lang="ar-IQ" sz="2800" dirty="0" smtClean="0"/>
              <a:t> ومرض ذهان الهوس , الاكتئاب وتوصل الى وجود علاقة واضحة بين الفصام ونمط الجسم الهزيل ( النحيف )وكذلك الرياضي والمختلط بدرجة اقل , كما وجد علاقة قوية بين ذهان الهوس , الاكتئاب , والنمط البدين .</a:t>
            </a:r>
            <a:endParaRPr lang="en-US" sz="2800" dirty="0" smtClean="0"/>
          </a:p>
          <a:p>
            <a:pPr algn="just"/>
            <a:endParaRPr lang="ar-IQ" sz="2800" dirty="0">
              <a:latin typeface="Simplified Arabic" pitchFamily="18" charset="-78"/>
              <a:cs typeface="Simplified Arabic" pitchFamily="18" charset="-78"/>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pPr lvl="0"/>
            <a:r>
              <a:rPr lang="ar-IQ" b="1" dirty="0" smtClean="0"/>
              <a:t>3. </a:t>
            </a:r>
            <a:r>
              <a:rPr lang="ar-IQ" b="1" dirty="0" err="1" smtClean="0"/>
              <a:t>شيلدون</a:t>
            </a:r>
            <a:r>
              <a:rPr lang="ar-IQ" b="1" dirty="0" smtClean="0"/>
              <a:t> :</a:t>
            </a:r>
            <a:endParaRPr lang="en-US" dirty="0" smtClean="0"/>
          </a:p>
          <a:p>
            <a:pPr lvl="0"/>
            <a:r>
              <a:rPr lang="ar-IQ" dirty="0" smtClean="0"/>
              <a:t>يتلخص تصور </a:t>
            </a:r>
            <a:r>
              <a:rPr lang="ar-IQ" dirty="0" err="1" smtClean="0"/>
              <a:t>شلدون</a:t>
            </a:r>
            <a:r>
              <a:rPr lang="ar-IQ" dirty="0" smtClean="0"/>
              <a:t> في </a:t>
            </a:r>
            <a:r>
              <a:rPr lang="ar-IQ" dirty="0" err="1" smtClean="0"/>
              <a:t>ان</a:t>
            </a:r>
            <a:r>
              <a:rPr lang="ar-IQ" dirty="0" smtClean="0"/>
              <a:t> تكوينا </a:t>
            </a:r>
            <a:r>
              <a:rPr lang="ar-IQ" dirty="0" err="1" smtClean="0"/>
              <a:t>بايولوجيا</a:t>
            </a:r>
            <a:r>
              <a:rPr lang="ar-IQ" dirty="0" smtClean="0"/>
              <a:t> معينا يؤسس طرازا معينا في التكوين الجسمي الظاهر للعيان , بالأضافة الى ان هذا التكوين البايولوجي ايضا الفعالة في تحديد انواع السلوك الناتجة عن الفرد .</a:t>
            </a:r>
            <a:endParaRPr lang="en-US" dirty="0" smtClean="0"/>
          </a:p>
          <a:p>
            <a:pPr lvl="0"/>
            <a:r>
              <a:rPr lang="ar-IQ" dirty="0" smtClean="0"/>
              <a:t>قام </a:t>
            </a:r>
            <a:r>
              <a:rPr lang="ar-IQ" dirty="0" err="1" smtClean="0"/>
              <a:t>شلدون</a:t>
            </a:r>
            <a:r>
              <a:rPr lang="ar-IQ" dirty="0" smtClean="0"/>
              <a:t> بالتقاط العديد من الصور من الناحية </a:t>
            </a:r>
            <a:r>
              <a:rPr lang="ar-IQ" dirty="0" err="1" smtClean="0"/>
              <a:t>الامامية</a:t>
            </a:r>
            <a:r>
              <a:rPr lang="ar-IQ" dirty="0" smtClean="0"/>
              <a:t> والخلفية والجانبية لعدد </a:t>
            </a:r>
            <a:r>
              <a:rPr lang="ar-IQ" dirty="0" err="1" smtClean="0"/>
              <a:t>كبيلر</a:t>
            </a:r>
            <a:r>
              <a:rPr lang="ar-IQ" dirty="0" smtClean="0"/>
              <a:t> من </a:t>
            </a:r>
            <a:r>
              <a:rPr lang="ar-IQ" dirty="0" err="1" smtClean="0"/>
              <a:t>الاشخاص</a:t>
            </a:r>
            <a:r>
              <a:rPr lang="ar-IQ" dirty="0" smtClean="0"/>
              <a:t> من </a:t>
            </a:r>
            <a:r>
              <a:rPr lang="ar-IQ" dirty="0" err="1" smtClean="0"/>
              <a:t>النسين</a:t>
            </a:r>
            <a:r>
              <a:rPr lang="ar-IQ" dirty="0" smtClean="0"/>
              <a:t> في وضع ثابت وموحد بالسبة لكل فرد </a:t>
            </a:r>
            <a:r>
              <a:rPr lang="ar-IQ" dirty="0" err="1" smtClean="0"/>
              <a:t>امام</a:t>
            </a:r>
            <a:r>
              <a:rPr lang="ar-IQ" dirty="0" smtClean="0"/>
              <a:t> </a:t>
            </a:r>
            <a:r>
              <a:rPr lang="ar-IQ" dirty="0" err="1" smtClean="0"/>
              <a:t>الة</a:t>
            </a:r>
            <a:r>
              <a:rPr lang="ar-IQ" dirty="0" smtClean="0"/>
              <a:t> التصوير . وبهذا تجمعت لديه </a:t>
            </a:r>
            <a:r>
              <a:rPr lang="ar-IQ" dirty="0" err="1" smtClean="0"/>
              <a:t>الاف</a:t>
            </a:r>
            <a:r>
              <a:rPr lang="ar-IQ" dirty="0" smtClean="0"/>
              <a:t> الصور .</a:t>
            </a:r>
            <a:endParaRPr lang="en-US" dirty="0" smtClean="0"/>
          </a:p>
          <a:p>
            <a:pPr lvl="0"/>
            <a:r>
              <a:rPr lang="ar-IQ" dirty="0" smtClean="0"/>
              <a:t>بدأ في تصنيف هذه الصور في </a:t>
            </a:r>
            <a:r>
              <a:rPr lang="ar-IQ" dirty="0" err="1" smtClean="0"/>
              <a:t>ضوءمشاهدته</a:t>
            </a:r>
            <a:r>
              <a:rPr lang="ar-IQ" dirty="0" smtClean="0"/>
              <a:t> للتباينات وشاركه في ذلك يعض الحكام </a:t>
            </a:r>
            <a:r>
              <a:rPr lang="ar-IQ" dirty="0" err="1" smtClean="0"/>
              <a:t>واصبح</a:t>
            </a:r>
            <a:r>
              <a:rPr lang="ar-IQ" dirty="0" smtClean="0"/>
              <a:t> </a:t>
            </a:r>
            <a:r>
              <a:rPr lang="ar-IQ" dirty="0" err="1" smtClean="0"/>
              <a:t>هتالك</a:t>
            </a:r>
            <a:r>
              <a:rPr lang="ar-IQ" dirty="0" smtClean="0"/>
              <a:t> </a:t>
            </a:r>
            <a:r>
              <a:rPr lang="ar-IQ" dirty="0" err="1" smtClean="0"/>
              <a:t>اجماع</a:t>
            </a:r>
            <a:r>
              <a:rPr lang="ar-IQ" dirty="0" smtClean="0"/>
              <a:t> من الحكام على وجود سمات خاصة يمكن في ضوءها تقسيم هذه </a:t>
            </a:r>
            <a:r>
              <a:rPr lang="ar-IQ" dirty="0" err="1" smtClean="0"/>
              <a:t>الالاف</a:t>
            </a:r>
            <a:r>
              <a:rPr lang="ar-IQ" dirty="0" smtClean="0"/>
              <a:t> من </a:t>
            </a:r>
            <a:r>
              <a:rPr lang="ar-IQ" dirty="0" err="1" smtClean="0"/>
              <a:t>الافراد</a:t>
            </a:r>
            <a:r>
              <a:rPr lang="ar-IQ" dirty="0" smtClean="0"/>
              <a:t> .</a:t>
            </a:r>
            <a:endParaRPr lang="en-US" dirty="0" smtClean="0"/>
          </a:p>
          <a:p>
            <a:pPr algn="just"/>
            <a:endParaRPr lang="ar-IQ"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r>
              <a:rPr lang="ar-IQ" dirty="0" smtClean="0"/>
              <a:t> تجمع هذه الدراسة ثلاثة تكوينات جسمية غير متداخلة وللكل نمط بدني نمط مزاجي في سمات الشّخصية  هذه التكوينات هي :</a:t>
            </a:r>
            <a:endParaRPr lang="en-US" dirty="0" smtClean="0"/>
          </a:p>
          <a:p>
            <a:r>
              <a:rPr lang="ar-IQ" dirty="0" smtClean="0"/>
              <a:t>-التكوين الداخلي : يتمثل هذا التكوين الجسمي في استدارة اعضاء الجسم ونعومة ملمس الجلد , العظام والعضلات اقل من المعتاد وتكون الاحشاء الداخلية ( خصوصا المعدة والامعاء الدقيقة والغليظة ) كبيرة في نموها وتكون مساحة السطح الخلاجي للجسم اقل منها لدى التكوينين الاخرين وذلك بالنسبة لوزن الجسم . وينمو كل ذلك من الطبقة الداخلية للجا </a:t>
            </a:r>
            <a:r>
              <a:rPr lang="ar-IQ" dirty="0" err="1" smtClean="0"/>
              <a:t>سترولا</a:t>
            </a:r>
            <a:r>
              <a:rPr lang="ar-IQ" dirty="0" smtClean="0"/>
              <a:t>  وهي طبقة </a:t>
            </a:r>
            <a:r>
              <a:rPr lang="ar-IQ" dirty="0" err="1" smtClean="0"/>
              <a:t>الاندودرم</a:t>
            </a:r>
            <a:r>
              <a:rPr lang="ar-IQ" dirty="0" smtClean="0"/>
              <a:t> .</a:t>
            </a:r>
            <a:endParaRPr lang="en-US" dirty="0" smtClean="0"/>
          </a:p>
          <a:p>
            <a:r>
              <a:rPr lang="ar-IQ" dirty="0" smtClean="0"/>
              <a:t>( معتدل المزاج، يحب الاسترخاء، حب المتعة، الشراهة في الطعام، الهدوء الانفعالي، بطء ردود الفعل.)</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lstStyle/>
          <a:p>
            <a:r>
              <a:rPr lang="ar-IQ" dirty="0" smtClean="0"/>
              <a:t>- التكوين المتوسّط : يتمثل في هذا التكوين سيطرة العظام والعضلات وتسم التكون الجسمي بالقوة ويستطيع صاحبه بذل الجهد البدني القوي , ويشيع هذا التكوين في المغامرين والرياضيين </a:t>
            </a:r>
            <a:endParaRPr lang="en-US" dirty="0" smtClean="0"/>
          </a:p>
          <a:p>
            <a:r>
              <a:rPr lang="ar-IQ" dirty="0" smtClean="0"/>
              <a:t>                                                3</a:t>
            </a:r>
            <a:endParaRPr lang="en-US" dirty="0" smtClean="0"/>
          </a:p>
          <a:p>
            <a:r>
              <a:rPr lang="ar-IQ" dirty="0" smtClean="0"/>
              <a:t>والجنود واستعيرت كلمة المتوسط من طبقة </a:t>
            </a:r>
            <a:r>
              <a:rPr lang="ar-IQ" dirty="0" err="1" smtClean="0"/>
              <a:t>المزودرم</a:t>
            </a:r>
            <a:r>
              <a:rPr lang="ar-IQ" dirty="0" smtClean="0"/>
              <a:t> وهي الطبقة المتوسطة </a:t>
            </a:r>
            <a:r>
              <a:rPr lang="ar-IQ" dirty="0" err="1" smtClean="0"/>
              <a:t>للجاسترولا</a:t>
            </a:r>
            <a:r>
              <a:rPr lang="ar-IQ" dirty="0" smtClean="0"/>
              <a:t> .</a:t>
            </a:r>
            <a:endParaRPr lang="en-US" dirty="0" smtClean="0"/>
          </a:p>
          <a:p>
            <a:r>
              <a:rPr lang="ar-IQ" dirty="0" smtClean="0"/>
              <a:t>( يتّصف بقوة الجسم الجسمي، عدواني، لا يهتم بمشاعر الآخرين، يحب المغامرة، لديه نشاط عضلي، يميل إلى السيطرة.)</a:t>
            </a:r>
            <a:endParaRPr lang="en-US" dirty="0" smtClean="0"/>
          </a:p>
          <a:p>
            <a:pPr algn="just"/>
            <a:endParaRPr lang="ar-IQ"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329642" cy="5768997"/>
          </a:xfrm>
        </p:spPr>
        <p:style>
          <a:lnRef idx="3">
            <a:schemeClr val="lt1"/>
          </a:lnRef>
          <a:fillRef idx="1">
            <a:schemeClr val="accent4"/>
          </a:fillRef>
          <a:effectRef idx="1">
            <a:schemeClr val="accent4"/>
          </a:effectRef>
          <a:fontRef idx="minor">
            <a:schemeClr val="lt1"/>
          </a:fontRef>
        </p:style>
        <p:txBody>
          <a:bodyPr>
            <a:normAutofit/>
          </a:bodyPr>
          <a:lstStyle/>
          <a:p>
            <a:r>
              <a:rPr lang="en-US" dirty="0" smtClean="0"/>
              <a:t> </a:t>
            </a:r>
            <a:r>
              <a:rPr lang="ar-IQ" dirty="0" smtClean="0"/>
              <a:t>-التكوين الخارجي : يتمثل في الافراد طويلي القامة , النحاف الجسم , ضعاف العضلات . تكون مساحة السطح الخارجي للجسم </a:t>
            </a:r>
            <a:r>
              <a:rPr lang="ar-IQ" dirty="0" err="1" smtClean="0"/>
              <a:t>اكبرمنها</a:t>
            </a:r>
            <a:r>
              <a:rPr lang="ar-IQ" dirty="0" smtClean="0"/>
              <a:t> لدى التكوينين </a:t>
            </a:r>
            <a:r>
              <a:rPr lang="ar-IQ" dirty="0" err="1" smtClean="0"/>
              <a:t>الاخرين</a:t>
            </a:r>
            <a:r>
              <a:rPr lang="ar-IQ" dirty="0" smtClean="0"/>
              <a:t> بالنسبة لوزن الجسم . كما يتسم التكوين بكبر حجم الجمجمة بما فيها من المخ . ويبنى هذا </a:t>
            </a:r>
            <a:r>
              <a:rPr lang="ar-IQ" dirty="0" err="1" smtClean="0"/>
              <a:t>التركوين</a:t>
            </a:r>
            <a:r>
              <a:rPr lang="ar-IQ" dirty="0" smtClean="0"/>
              <a:t> من الطبقة الخارجية </a:t>
            </a:r>
            <a:r>
              <a:rPr lang="ar-IQ" dirty="0" err="1" smtClean="0"/>
              <a:t>للجاسترولا</a:t>
            </a:r>
            <a:r>
              <a:rPr lang="ar-IQ" dirty="0" smtClean="0"/>
              <a:t> المعروفة </a:t>
            </a:r>
            <a:r>
              <a:rPr lang="ar-IQ" dirty="0" err="1" smtClean="0"/>
              <a:t>بالاكترود</a:t>
            </a:r>
            <a:r>
              <a:rPr lang="ar-IQ" dirty="0" smtClean="0"/>
              <a:t> رم .</a:t>
            </a:r>
            <a:endParaRPr lang="en-US" dirty="0" smtClean="0"/>
          </a:p>
          <a:p>
            <a:r>
              <a:rPr lang="ar-IQ" dirty="0" smtClean="0"/>
              <a:t>يتسم هذا النوع بالحساسية الشديدة للمثيرات الخارجية ويرجع ذلك </a:t>
            </a:r>
            <a:r>
              <a:rPr lang="ar-IQ" dirty="0" err="1" smtClean="0"/>
              <a:t>الى</a:t>
            </a:r>
            <a:r>
              <a:rPr lang="ar-IQ" dirty="0" smtClean="0"/>
              <a:t> اتساع مساحة السطح الخارجي ويصعب على هذا النوع بذل الجهد العضلي </a:t>
            </a:r>
            <a:r>
              <a:rPr lang="ar-IQ" dirty="0" err="1" smtClean="0"/>
              <a:t>او</a:t>
            </a:r>
            <a:r>
              <a:rPr lang="ar-IQ" dirty="0" smtClean="0"/>
              <a:t> الجسمي .</a:t>
            </a:r>
            <a:endParaRPr lang="en-US" dirty="0" smtClean="0"/>
          </a:p>
          <a:p>
            <a:r>
              <a:rPr lang="ar-IQ" dirty="0" smtClean="0"/>
              <a:t>                                         </a:t>
            </a:r>
            <a:endParaRPr lang="en-US" dirty="0" smtClean="0"/>
          </a:p>
          <a:p>
            <a:r>
              <a:rPr lang="ar-IQ" dirty="0" smtClean="0"/>
              <a:t>( المخ هو الأساس، يقوم على كبت انفعالاته ومشاعره، يحب العزلة والسرية، التأمل الذاتي، عاداته سيئة في النوم.)</a:t>
            </a:r>
            <a:endParaRPr lang="en-US" dirty="0" smtClean="0"/>
          </a:p>
          <a:p>
            <a:pPr algn="just"/>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r>
              <a:rPr lang="ar-IQ" sz="2800" b="1" dirty="0" smtClean="0"/>
              <a:t>1.</a:t>
            </a:r>
            <a:r>
              <a:rPr lang="ar-IQ" sz="2800" b="1" dirty="0" err="1" smtClean="0"/>
              <a:t>هيبو</a:t>
            </a:r>
            <a:r>
              <a:rPr lang="ar-IQ" sz="2800" b="1" dirty="0" smtClean="0"/>
              <a:t> </a:t>
            </a:r>
            <a:r>
              <a:rPr lang="ar-IQ" sz="2800" b="1" dirty="0" err="1" smtClean="0"/>
              <a:t>قراط</a:t>
            </a:r>
            <a:r>
              <a:rPr lang="ar-IQ" sz="2800" b="1" dirty="0" smtClean="0"/>
              <a:t> :</a:t>
            </a:r>
            <a:endParaRPr lang="en-US" sz="2800" dirty="0" smtClean="0"/>
          </a:p>
          <a:p>
            <a:r>
              <a:rPr lang="ar-IQ" sz="2800" dirty="0" smtClean="0"/>
              <a:t>     قدم </a:t>
            </a:r>
            <a:r>
              <a:rPr lang="ar-IQ" sz="2800" dirty="0" err="1" smtClean="0"/>
              <a:t>هيبو</a:t>
            </a:r>
            <a:r>
              <a:rPr lang="ar-IQ" sz="2800" dirty="0" smtClean="0"/>
              <a:t> </a:t>
            </a:r>
            <a:r>
              <a:rPr lang="ar-IQ" sz="2800" dirty="0" err="1" smtClean="0"/>
              <a:t>قراط</a:t>
            </a:r>
            <a:r>
              <a:rPr lang="ar-IQ" sz="2800" dirty="0" smtClean="0"/>
              <a:t> تصوره عن وجود نمطين من </a:t>
            </a:r>
            <a:r>
              <a:rPr lang="ar-IQ" sz="2800" dirty="0" err="1" smtClean="0"/>
              <a:t>الاشخاص</a:t>
            </a:r>
            <a:r>
              <a:rPr lang="ar-IQ" sz="2800" dirty="0" smtClean="0"/>
              <a:t> وربط النمطين </a:t>
            </a:r>
            <a:r>
              <a:rPr lang="ar-IQ" sz="2800" dirty="0" err="1" smtClean="0"/>
              <a:t>بامراض</a:t>
            </a:r>
            <a:r>
              <a:rPr lang="ar-IQ" sz="2800" dirty="0" smtClean="0"/>
              <a:t> خاصة :</a:t>
            </a:r>
            <a:endParaRPr lang="en-US" sz="2800" dirty="0" smtClean="0"/>
          </a:p>
          <a:p>
            <a:r>
              <a:rPr lang="ar-IQ" sz="2800" dirty="0" smtClean="0"/>
              <a:t>     النمط </a:t>
            </a:r>
            <a:r>
              <a:rPr lang="ar-IQ" sz="2800" dirty="0" err="1" smtClean="0"/>
              <a:t>الاول</a:t>
            </a:r>
            <a:r>
              <a:rPr lang="ar-IQ" sz="2800" dirty="0" smtClean="0"/>
              <a:t> (القصير البدين ): </a:t>
            </a:r>
            <a:r>
              <a:rPr lang="ar-IQ" sz="2800" smtClean="0"/>
              <a:t>يكون استعداده </a:t>
            </a:r>
            <a:r>
              <a:rPr lang="ar-IQ" sz="2800" dirty="0" smtClean="0"/>
              <a:t>للاصاية بالسكتة القلبية اكثر من النحيل </a:t>
            </a:r>
            <a:endParaRPr lang="en-US" sz="2800" dirty="0" smtClean="0"/>
          </a:p>
          <a:p>
            <a:r>
              <a:rPr lang="ar-IQ" sz="2800" dirty="0" smtClean="0"/>
              <a:t>    النمط  الثاني (الطويل النحيل ):يصاب بالامراض الصدرية اكثر من القصير البدين.اذ يزداد استعداده للاصابة بمرض السل .</a:t>
            </a:r>
            <a:endParaRPr lang="en-US" sz="2800" dirty="0" smtClean="0"/>
          </a:p>
          <a:p>
            <a:r>
              <a:rPr lang="ar-IQ" sz="2800" b="1" dirty="0" smtClean="0"/>
              <a:t> </a:t>
            </a:r>
            <a:endParaRPr lang="en-US" sz="2800" dirty="0" smtClean="0"/>
          </a:p>
          <a:p>
            <a:pPr algn="just">
              <a:buNone/>
            </a:pPr>
            <a:endParaRPr lang="ar-IQ" sz="2800" dirty="0">
              <a:latin typeface="Simplified Arabic" pitchFamily="18" charset="-78"/>
              <a:cs typeface="Simplified Arabic"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a:bodyPr>
          <a:lstStyle/>
          <a:p>
            <a:r>
              <a:rPr lang="ar-IQ" sz="2800" dirty="0" smtClean="0"/>
              <a:t> </a:t>
            </a:r>
            <a:r>
              <a:rPr lang="ar-IQ" sz="2800" dirty="0" err="1" smtClean="0"/>
              <a:t>اعطى</a:t>
            </a:r>
            <a:r>
              <a:rPr lang="ar-IQ" sz="2800" dirty="0" smtClean="0"/>
              <a:t> </a:t>
            </a:r>
            <a:r>
              <a:rPr lang="ar-IQ" sz="2800" dirty="0" err="1" smtClean="0"/>
              <a:t>هيبو</a:t>
            </a:r>
            <a:r>
              <a:rPr lang="ar-IQ" sz="2800" dirty="0" smtClean="0"/>
              <a:t> </a:t>
            </a:r>
            <a:r>
              <a:rPr lang="ar-IQ" sz="2800" dirty="0" err="1" smtClean="0"/>
              <a:t>قراط</a:t>
            </a:r>
            <a:r>
              <a:rPr lang="ar-IQ" sz="2800" dirty="0" smtClean="0"/>
              <a:t> تصورا خاصا </a:t>
            </a:r>
            <a:r>
              <a:rPr lang="ar-IQ" sz="2800" dirty="0" err="1" smtClean="0"/>
              <a:t>للامزجة</a:t>
            </a:r>
            <a:r>
              <a:rPr lang="ar-IQ" sz="2800" dirty="0" smtClean="0"/>
              <a:t> فهناك الهوائي والمائي والترابي والناري .</a:t>
            </a:r>
            <a:endParaRPr lang="en-US" sz="2800" dirty="0" smtClean="0"/>
          </a:p>
          <a:p>
            <a:r>
              <a:rPr lang="ar-IQ" sz="2800" dirty="0" err="1" smtClean="0"/>
              <a:t>اشار</a:t>
            </a:r>
            <a:r>
              <a:rPr lang="ar-IQ" sz="2800" dirty="0" smtClean="0"/>
              <a:t> </a:t>
            </a:r>
            <a:r>
              <a:rPr lang="ar-IQ" sz="2800" dirty="0" err="1" smtClean="0"/>
              <a:t>الى</a:t>
            </a:r>
            <a:r>
              <a:rPr lang="ar-IQ" sz="2800" dirty="0" smtClean="0"/>
              <a:t> </a:t>
            </a:r>
            <a:r>
              <a:rPr lang="ar-IQ" sz="2800" dirty="0" err="1" smtClean="0"/>
              <a:t>ان</a:t>
            </a:r>
            <a:r>
              <a:rPr lang="ar-IQ" sz="2800" dirty="0" smtClean="0"/>
              <a:t> للسوائل الموجودة في الجسم ( يقصد الهرمونات ) التي تفرزها الغدد الصماء تاثيرا على المزاج وقد قسمها الى :</a:t>
            </a:r>
            <a:endParaRPr lang="en-US" sz="2800" dirty="0" smtClean="0"/>
          </a:p>
          <a:p>
            <a:r>
              <a:rPr lang="ar-IQ" sz="2800" dirty="0" smtClean="0"/>
              <a:t>الصفراء    والسوداء       الدم             البلغم</a:t>
            </a:r>
            <a:endParaRPr lang="en-US" sz="2800" dirty="0" smtClean="0"/>
          </a:p>
          <a:p>
            <a:r>
              <a:rPr lang="ar-IQ" sz="2800" dirty="0" smtClean="0"/>
              <a:t> وتتوقف الشخصية على نوع السيادة </a:t>
            </a:r>
            <a:r>
              <a:rPr lang="ar-IQ" sz="2800" dirty="0" err="1" smtClean="0"/>
              <a:t>لاحد</a:t>
            </a:r>
            <a:r>
              <a:rPr lang="ar-IQ" sz="2800" dirty="0" smtClean="0"/>
              <a:t> </a:t>
            </a:r>
            <a:r>
              <a:rPr lang="ar-IQ" sz="2800" dirty="0" err="1" smtClean="0"/>
              <a:t>الامزجة</a:t>
            </a:r>
            <a:r>
              <a:rPr lang="ar-IQ" sz="2800" dirty="0" smtClean="0"/>
              <a:t> .</a:t>
            </a:r>
            <a:endParaRPr lang="en-US" sz="2800" dirty="0" smtClean="0"/>
          </a:p>
          <a:p>
            <a:pPr algn="just"/>
            <a:endParaRPr lang="ar-IQ" sz="2800" dirty="0" smtClean="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28670"/>
            <a:ext cx="8258204" cy="5197493"/>
          </a:xfrm>
        </p:spPr>
        <p:style>
          <a:lnRef idx="3">
            <a:schemeClr val="lt1"/>
          </a:lnRef>
          <a:fillRef idx="1">
            <a:schemeClr val="accent4"/>
          </a:fillRef>
          <a:effectRef idx="1">
            <a:schemeClr val="accent4"/>
          </a:effectRef>
          <a:fontRef idx="minor">
            <a:schemeClr val="lt1"/>
          </a:fontRef>
        </p:style>
        <p:txBody>
          <a:bodyPr>
            <a:noAutofit/>
          </a:bodyPr>
          <a:lstStyle/>
          <a:p>
            <a:r>
              <a:rPr lang="en-US" sz="2800" dirty="0" smtClean="0"/>
              <a:t> </a:t>
            </a:r>
            <a:r>
              <a:rPr lang="ar-IQ" sz="2800" dirty="0" smtClean="0"/>
              <a:t>وتتوقف الشخصية على نوع السيادة </a:t>
            </a:r>
            <a:r>
              <a:rPr lang="ar-IQ" sz="2800" dirty="0" err="1" smtClean="0"/>
              <a:t>لاحد</a:t>
            </a:r>
            <a:r>
              <a:rPr lang="ar-IQ" sz="2800" dirty="0" smtClean="0"/>
              <a:t> </a:t>
            </a:r>
            <a:r>
              <a:rPr lang="ar-IQ" sz="2800" dirty="0" err="1" smtClean="0"/>
              <a:t>الامزجة</a:t>
            </a:r>
            <a:r>
              <a:rPr lang="ar-IQ" sz="2800" dirty="0" smtClean="0"/>
              <a:t> .</a:t>
            </a:r>
            <a:endParaRPr lang="en-US" sz="2800" dirty="0" smtClean="0"/>
          </a:p>
          <a:p>
            <a:pPr lvl="0"/>
            <a:r>
              <a:rPr lang="ar-IQ" sz="2800" dirty="0" smtClean="0"/>
              <a:t>هذه الأخلاط تقابل العناصر الأربعة في الحياة وهي: </a:t>
            </a:r>
          </a:p>
          <a:p>
            <a:pPr lvl="0"/>
            <a:endParaRPr lang="en-US" sz="2800" dirty="0" smtClean="0"/>
          </a:p>
          <a:p>
            <a:pPr lvl="0"/>
            <a:r>
              <a:rPr lang="ar-IQ" sz="2800" dirty="0" smtClean="0"/>
              <a:t> النّمط الدموي: يتصف هذا النمط بالنشاط، والمرح والمرح . </a:t>
            </a:r>
          </a:p>
          <a:p>
            <a:pPr lvl="0"/>
            <a:endParaRPr lang="en-US" sz="2800" dirty="0" smtClean="0"/>
          </a:p>
          <a:p>
            <a:pPr lvl="0"/>
            <a:r>
              <a:rPr lang="ar-IQ" sz="2800" dirty="0" smtClean="0"/>
              <a:t>النّمط السوداوي: صحب المزاج المتجهم والمكتئب .</a:t>
            </a:r>
          </a:p>
          <a:p>
            <a:pPr lvl="0"/>
            <a:endParaRPr lang="en-US" sz="2800" dirty="0" smtClean="0"/>
          </a:p>
          <a:p>
            <a:pPr lvl="0"/>
            <a:r>
              <a:rPr lang="ar-IQ" sz="2800" dirty="0" smtClean="0"/>
              <a:t>النّمط الصّفراوي: يتصف بسرعة الانفعال والغضب.</a:t>
            </a:r>
          </a:p>
          <a:p>
            <a:pPr lvl="0"/>
            <a:endParaRPr lang="en-US" sz="2800" dirty="0" smtClean="0"/>
          </a:p>
          <a:p>
            <a:r>
              <a:rPr lang="ar-IQ" sz="2800" dirty="0" smtClean="0"/>
              <a:t>النّمط </a:t>
            </a:r>
            <a:r>
              <a:rPr lang="ar-IQ" sz="2800" dirty="0" err="1" smtClean="0"/>
              <a:t>البلغمي</a:t>
            </a:r>
            <a:r>
              <a:rPr lang="ar-IQ" sz="2800" dirty="0" smtClean="0"/>
              <a:t>: الشخص الكسول المتبلد قليل </a:t>
            </a:r>
            <a:r>
              <a:rPr lang="ar-IQ" sz="2800" dirty="0" err="1" smtClean="0"/>
              <a:t>الن</a:t>
            </a:r>
            <a:endParaRPr lang="ar-IQ" sz="2800" dirty="0">
              <a:latin typeface="Simplified Arabic" pitchFamily="18" charset="-78"/>
              <a:cs typeface="Simplified Arabic" pitchFamily="18" charset="-7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58204" cy="5626121"/>
          </a:xfrm>
        </p:spPr>
        <p:style>
          <a:lnRef idx="3">
            <a:schemeClr val="lt1"/>
          </a:lnRef>
          <a:fillRef idx="1">
            <a:schemeClr val="accent4"/>
          </a:fillRef>
          <a:effectRef idx="1">
            <a:schemeClr val="accent4"/>
          </a:effectRef>
          <a:fontRef idx="minor">
            <a:schemeClr val="lt1"/>
          </a:fontRef>
        </p:style>
        <p:txBody>
          <a:bodyPr>
            <a:normAutofit/>
          </a:bodyPr>
          <a:lstStyle/>
          <a:p>
            <a:pPr lvl="0"/>
            <a:r>
              <a:rPr lang="ar-IQ" dirty="0" smtClean="0"/>
              <a:t>هذه الأخلاط تقابل العناصر الأربعة في الحياة وهي: </a:t>
            </a:r>
          </a:p>
          <a:p>
            <a:pPr lvl="0"/>
            <a:endParaRPr lang="en-US" dirty="0" smtClean="0"/>
          </a:p>
          <a:p>
            <a:pPr lvl="0"/>
            <a:r>
              <a:rPr lang="ar-IQ" dirty="0" smtClean="0"/>
              <a:t>الهواء</a:t>
            </a:r>
          </a:p>
          <a:p>
            <a:pPr lvl="0"/>
            <a:r>
              <a:rPr lang="ar-IQ" dirty="0" smtClean="0"/>
              <a:t> النار</a:t>
            </a:r>
          </a:p>
          <a:p>
            <a:pPr lvl="0"/>
            <a:r>
              <a:rPr lang="ar-IQ" dirty="0" smtClean="0"/>
              <a:t>الماء،</a:t>
            </a:r>
          </a:p>
          <a:p>
            <a:pPr lvl="0"/>
            <a:r>
              <a:rPr lang="ar-IQ" dirty="0" smtClean="0"/>
              <a:t>التراب</a:t>
            </a:r>
            <a:endParaRPr lang="en-US" dirty="0" smtClean="0"/>
          </a:p>
          <a:p>
            <a:r>
              <a:rPr lang="ar-IQ" dirty="0" smtClean="0"/>
              <a:t>      كان </a:t>
            </a:r>
            <a:r>
              <a:rPr lang="ar-IQ" dirty="0" err="1" smtClean="0"/>
              <a:t>هيبوقراط</a:t>
            </a:r>
            <a:r>
              <a:rPr lang="ar-IQ" dirty="0" smtClean="0"/>
              <a:t> من </a:t>
            </a:r>
            <a:r>
              <a:rPr lang="ar-IQ" dirty="0" err="1" smtClean="0"/>
              <a:t>اوائل</a:t>
            </a:r>
            <a:r>
              <a:rPr lang="ar-IQ" dirty="0" smtClean="0"/>
              <a:t> من طرح عملية ربط المواصفات الجسمية ووظائف </a:t>
            </a:r>
            <a:r>
              <a:rPr lang="ar-IQ" dirty="0" err="1" smtClean="0"/>
              <a:t>الاعضاء</a:t>
            </a:r>
            <a:r>
              <a:rPr lang="ar-IQ" dirty="0" smtClean="0"/>
              <a:t> (</a:t>
            </a:r>
            <a:r>
              <a:rPr lang="ar-IQ" dirty="0" err="1" smtClean="0"/>
              <a:t>الفسيو</a:t>
            </a:r>
            <a:r>
              <a:rPr lang="ar-IQ" dirty="0" smtClean="0"/>
              <a:t> </a:t>
            </a:r>
            <a:r>
              <a:rPr lang="ar-IQ" dirty="0" err="1" smtClean="0"/>
              <a:t>لوجيا</a:t>
            </a:r>
            <a:r>
              <a:rPr lang="ar-IQ" dirty="0" smtClean="0"/>
              <a:t> )ويتضح هذا المزاج في سلوك الفرد </a:t>
            </a:r>
            <a:r>
              <a:rPr lang="ar-IQ" dirty="0" err="1" smtClean="0"/>
              <a:t>وادائه</a:t>
            </a:r>
            <a:r>
              <a:rPr lang="ar-IQ" dirty="0" smtClean="0"/>
              <a:t> .</a:t>
            </a:r>
            <a:endParaRPr lang="en-US" dirty="0" smtClean="0"/>
          </a:p>
          <a:p>
            <a:pPr algn="just"/>
            <a:endParaRPr lang="ar-IQ" dirty="0">
              <a:latin typeface="Simplified Arabic" pitchFamily="18" charset="-78"/>
              <a:cs typeface="Simplified Arabic" pitchFamily="18"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329642" cy="5697559"/>
          </a:xfrm>
        </p:spPr>
        <p:style>
          <a:lnRef idx="3">
            <a:schemeClr val="lt1"/>
          </a:lnRef>
          <a:fillRef idx="1">
            <a:schemeClr val="accent4"/>
          </a:fillRef>
          <a:effectRef idx="1">
            <a:schemeClr val="accent4"/>
          </a:effectRef>
          <a:fontRef idx="minor">
            <a:schemeClr val="lt1"/>
          </a:fontRef>
        </p:style>
        <p:txBody>
          <a:bodyPr>
            <a:normAutofit/>
          </a:bodyPr>
          <a:lstStyle/>
          <a:p>
            <a:pPr lvl="0"/>
            <a:r>
              <a:rPr lang="ar-IQ" b="1" dirty="0" smtClean="0"/>
              <a:t>2. </a:t>
            </a:r>
            <a:r>
              <a:rPr lang="ar-IQ" b="1" dirty="0" err="1" smtClean="0"/>
              <a:t>كرتشمر</a:t>
            </a:r>
            <a:r>
              <a:rPr lang="ar-IQ" b="1" dirty="0" smtClean="0"/>
              <a:t> : </a:t>
            </a:r>
            <a:endParaRPr lang="en-US" dirty="0" smtClean="0"/>
          </a:p>
          <a:p>
            <a:pPr lvl="0"/>
            <a:r>
              <a:rPr lang="ar-IQ" dirty="0" smtClean="0"/>
              <a:t>طبيب متخصص في </a:t>
            </a:r>
            <a:r>
              <a:rPr lang="ar-IQ" dirty="0" err="1" smtClean="0"/>
              <a:t>الامراض</a:t>
            </a:r>
            <a:r>
              <a:rPr lang="ar-IQ" dirty="0" smtClean="0"/>
              <a:t> العقلية .</a:t>
            </a:r>
            <a:endParaRPr lang="en-US" dirty="0" smtClean="0"/>
          </a:p>
          <a:p>
            <a:pPr lvl="0"/>
            <a:r>
              <a:rPr lang="ar-IQ" dirty="0" err="1" smtClean="0"/>
              <a:t>اوضحت</a:t>
            </a:r>
            <a:r>
              <a:rPr lang="ar-IQ" dirty="0" smtClean="0"/>
              <a:t> دراساته </a:t>
            </a:r>
            <a:r>
              <a:rPr lang="ar-IQ" dirty="0" err="1" smtClean="0"/>
              <a:t>الترايط</a:t>
            </a:r>
            <a:r>
              <a:rPr lang="ar-IQ" dirty="0" smtClean="0"/>
              <a:t> الواضح بين  التكوين الجسمي  والسلوك الناتج عن الفرد </a:t>
            </a:r>
            <a:endParaRPr lang="en-US" dirty="0" smtClean="0"/>
          </a:p>
          <a:p>
            <a:pPr lvl="0"/>
            <a:r>
              <a:rPr lang="ar-IQ" dirty="0" smtClean="0"/>
              <a:t>ركز اهتمامه على نوعين من </a:t>
            </a:r>
            <a:r>
              <a:rPr lang="ar-IQ" dirty="0" err="1" smtClean="0"/>
              <a:t>الامراض</a:t>
            </a:r>
            <a:r>
              <a:rPr lang="ar-IQ" dirty="0" smtClean="0"/>
              <a:t> :</a:t>
            </a:r>
            <a:endParaRPr lang="en-US" dirty="0" smtClean="0"/>
          </a:p>
          <a:p>
            <a:pPr lvl="0"/>
            <a:r>
              <a:rPr lang="ar-IQ" dirty="0" smtClean="0"/>
              <a:t>النوع </a:t>
            </a:r>
            <a:r>
              <a:rPr lang="ar-IQ" dirty="0" err="1" smtClean="0"/>
              <a:t>الاول</a:t>
            </a:r>
            <a:r>
              <a:rPr lang="ar-IQ" dirty="0" smtClean="0"/>
              <a:t>  : (الذهان ) :وتشمل الفصام , وذهان الهوس , الاكتئاب </a:t>
            </a:r>
            <a:endParaRPr lang="en-US" dirty="0" smtClean="0"/>
          </a:p>
          <a:p>
            <a:pPr lvl="0"/>
            <a:r>
              <a:rPr lang="ar-IQ" dirty="0" smtClean="0"/>
              <a:t>ومن </a:t>
            </a:r>
            <a:r>
              <a:rPr lang="ar-IQ" dirty="0" err="1" smtClean="0"/>
              <a:t>اعراض</a:t>
            </a:r>
            <a:r>
              <a:rPr lang="ar-IQ" dirty="0" smtClean="0"/>
              <a:t> </a:t>
            </a:r>
            <a:r>
              <a:rPr lang="ar-IQ" dirty="0" err="1" smtClean="0"/>
              <a:t>الفصام</a:t>
            </a:r>
            <a:r>
              <a:rPr lang="ar-IQ" dirty="0" smtClean="0"/>
              <a:t> العامة :</a:t>
            </a:r>
            <a:endParaRPr lang="en-US" dirty="0" smtClean="0"/>
          </a:p>
          <a:p>
            <a:pPr lvl="0"/>
            <a:r>
              <a:rPr lang="ar-IQ" dirty="0" smtClean="0"/>
              <a:t>انسحاب المريض عادة من العلاقات الاجتماعية والشخصية </a:t>
            </a:r>
            <a:endParaRPr lang="en-US" dirty="0" smtClean="0"/>
          </a:p>
          <a:p>
            <a:pPr lvl="0"/>
            <a:r>
              <a:rPr lang="ar-IQ" dirty="0" smtClean="0"/>
              <a:t>الافتقار </a:t>
            </a:r>
            <a:r>
              <a:rPr lang="ar-IQ" dirty="0" err="1" smtClean="0"/>
              <a:t>الى</a:t>
            </a:r>
            <a:r>
              <a:rPr lang="ar-IQ" dirty="0" smtClean="0"/>
              <a:t> الحس الوجداني </a:t>
            </a:r>
            <a:endParaRPr lang="en-US" dirty="0" smtClean="0"/>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58204" cy="5554683"/>
          </a:xfrm>
        </p:spPr>
        <p:style>
          <a:lnRef idx="3">
            <a:schemeClr val="lt1"/>
          </a:lnRef>
          <a:fillRef idx="1">
            <a:schemeClr val="accent4"/>
          </a:fillRef>
          <a:effectRef idx="1">
            <a:schemeClr val="accent4"/>
          </a:effectRef>
          <a:fontRef idx="minor">
            <a:schemeClr val="lt1"/>
          </a:fontRef>
        </p:style>
        <p:txBody>
          <a:bodyPr>
            <a:normAutofit/>
          </a:bodyPr>
          <a:lstStyle/>
          <a:p>
            <a:pPr lvl="0"/>
            <a:r>
              <a:rPr lang="ar-IQ" dirty="0" smtClean="0"/>
              <a:t>النوع الثاني : هو ذهان  ( الهوس الأكتئاب ) : </a:t>
            </a:r>
          </a:p>
          <a:p>
            <a:pPr lvl="0"/>
            <a:endParaRPr lang="ar-IQ" dirty="0" smtClean="0"/>
          </a:p>
          <a:p>
            <a:pPr lvl="0"/>
            <a:r>
              <a:rPr lang="ar-IQ" dirty="0" smtClean="0"/>
              <a:t>حيث يتقلب الشخص بين الهوس ويتمثل في : النشاط الزائد والاستثارة العالية وقد يؤذي الاخرين وهو في هذه الحالة من الهياج , وفي حالات اخرى يكون الشخص مكتئبا يتطلب الرعاية والاهتمام وكانه طفل صغير عاجز .</a:t>
            </a:r>
            <a:endParaRPr lang="en-US" dirty="0" smtClean="0"/>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5794"/>
            <a:ext cx="8258204" cy="5340369"/>
          </a:xfrm>
        </p:spPr>
        <p:style>
          <a:lnRef idx="3">
            <a:schemeClr val="lt1"/>
          </a:lnRef>
          <a:fillRef idx="1">
            <a:schemeClr val="accent4"/>
          </a:fillRef>
          <a:effectRef idx="1">
            <a:schemeClr val="accent4"/>
          </a:effectRef>
          <a:fontRef idx="minor">
            <a:schemeClr val="lt1"/>
          </a:fontRef>
        </p:style>
        <p:txBody>
          <a:bodyPr>
            <a:normAutofit/>
          </a:bodyPr>
          <a:lstStyle/>
          <a:p>
            <a:pPr lvl="0" algn="just"/>
            <a:r>
              <a:rPr lang="ar-IQ" dirty="0" smtClean="0"/>
              <a:t>استطاع </a:t>
            </a:r>
            <a:r>
              <a:rPr lang="ar-IQ" dirty="0" err="1" smtClean="0"/>
              <a:t>كرتشمر</a:t>
            </a:r>
            <a:r>
              <a:rPr lang="ar-IQ" dirty="0" smtClean="0"/>
              <a:t> </a:t>
            </a:r>
            <a:r>
              <a:rPr lang="ar-IQ" dirty="0" err="1" smtClean="0"/>
              <a:t>ان</a:t>
            </a:r>
            <a:r>
              <a:rPr lang="ar-IQ" dirty="0" smtClean="0"/>
              <a:t> يجد </a:t>
            </a:r>
            <a:r>
              <a:rPr lang="ar-IQ" dirty="0" err="1" smtClean="0"/>
              <a:t>اسلوبا</a:t>
            </a:r>
            <a:r>
              <a:rPr lang="ar-IQ" dirty="0" smtClean="0"/>
              <a:t> في التصنيف الخاص بتكوين الجسم , ثم ربط ما بين هذه الفئات المصنفة جسميا وبين مدى ارتباطها بهذين النوعين من الذهان بالاضافة الى ارتباطها بالاسوياء .</a:t>
            </a:r>
            <a:endParaRPr lang="en-US" dirty="0" smtClean="0"/>
          </a:p>
          <a:p>
            <a:pPr algn="just"/>
            <a:endParaRPr lang="ar-IQ" dirty="0">
              <a:solidFill>
                <a:schemeClr val="accent3">
                  <a:lumMod val="60000"/>
                  <a:lumOff val="40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329642" cy="5483245"/>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lvl="0"/>
            <a:r>
              <a:rPr lang="ar-IQ" dirty="0" smtClean="0"/>
              <a:t>1. صنف </a:t>
            </a:r>
            <a:r>
              <a:rPr lang="ar-IQ" dirty="0" err="1" smtClean="0"/>
              <a:t>كرتشمر</a:t>
            </a:r>
            <a:r>
              <a:rPr lang="ar-IQ" dirty="0" smtClean="0"/>
              <a:t> أنماط الشخصية إلى :.</a:t>
            </a:r>
            <a:endParaRPr lang="en-US" dirty="0" smtClean="0"/>
          </a:p>
          <a:p>
            <a:r>
              <a:rPr lang="ar-IQ" dirty="0" smtClean="0"/>
              <a:t/>
            </a:r>
            <a:br>
              <a:rPr lang="ar-IQ" dirty="0" smtClean="0"/>
            </a:br>
            <a:r>
              <a:rPr lang="ar-IQ" dirty="0" smtClean="0"/>
              <a:t>1- النمط الواهن (النحيل): </a:t>
            </a:r>
          </a:p>
          <a:p>
            <a:r>
              <a:rPr lang="ar-IQ" dirty="0" smtClean="0"/>
              <a:t>وهو رفيع ، طويل، ويكون الوزن ومحيط الصدر واجذع اقل من المتوسط ويتصف بجفاف الجلد غير حيوي وتكون العضلات ضامرة والضلوع في القفص الصدري بارزة يمكن عدها .</a:t>
            </a:r>
            <a:endParaRPr lang="en-US" dirty="0" smtClean="0"/>
          </a:p>
          <a:p>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307</TotalTime>
  <Words>772</Words>
  <Application>Microsoft Office PowerPoint</Application>
  <PresentationFormat>عرض على الشاشة (3:4)‏</PresentationFormat>
  <Paragraphs>64</Paragraphs>
  <Slides>16</Slides>
  <Notes>0</Notes>
  <HiddenSlides>0</HiddenSlides>
  <MMClips>0</MMClips>
  <ScaleCrop>false</ScaleCrop>
  <HeadingPairs>
    <vt:vector size="4" baseType="variant">
      <vt:variant>
        <vt:lpstr>سمة</vt:lpstr>
      </vt:variant>
      <vt:variant>
        <vt:i4>1</vt:i4>
      </vt:variant>
      <vt:variant>
        <vt:lpstr>عناوين الشرائح</vt:lpstr>
      </vt:variant>
      <vt:variant>
        <vt:i4>16</vt:i4>
      </vt:variant>
    </vt:vector>
  </HeadingPairs>
  <TitlesOfParts>
    <vt:vector size="17" baseType="lpstr">
      <vt:lpstr>Concourse</vt:lpstr>
      <vt:lpstr>       نظريات تستند الى الحتمية التكوينية  النظرية الجبلية   </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ادلر في الشخصية </dc:title>
  <dc:creator>pc</dc:creator>
  <cp:lastModifiedBy>Administrator</cp:lastModifiedBy>
  <cp:revision>80</cp:revision>
  <dcterms:created xsi:type="dcterms:W3CDTF">2019-02-16T12:49:24Z</dcterms:created>
  <dcterms:modified xsi:type="dcterms:W3CDTF">2021-07-13T14:35:24Z</dcterms:modified>
</cp:coreProperties>
</file>